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61" r:id="rId5"/>
    <p:sldId id="262" r:id="rId6"/>
    <p:sldId id="266" r:id="rId7"/>
    <p:sldId id="265" r:id="rId8"/>
    <p:sldId id="263" r:id="rId9"/>
    <p:sldId id="268" r:id="rId10"/>
    <p:sldId id="259" r:id="rId1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Default Section" id="{0FF15139-56B4-448E-B103-091E4280951D}">
          <p14:sldIdLst>
            <p14:sldId id="256"/>
            <p14:sldId id="257"/>
            <p14:sldId id="258"/>
            <p14:sldId id="261"/>
            <p14:sldId id="262"/>
            <p14:sldId id="266"/>
            <p14:sldId id="265"/>
            <p14:sldId id="263"/>
          </p14:sldIdLst>
        </p14:section>
        <p14:section name="Untitled Section" id="{AEDB6FBE-56BE-40BA-BFD2-4036290CAC05}">
          <p14:sldIdLst>
            <p14:sldId id="268"/>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26" autoAdjust="0"/>
  </p:normalViewPr>
  <p:slideViewPr>
    <p:cSldViewPr snapToGrid="0">
      <p:cViewPr varScale="1">
        <p:scale>
          <a:sx n="68" d="100"/>
          <a:sy n="68" d="100"/>
        </p:scale>
        <p:origin x="1488" y="7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19A2F-E63A-1841-A0B0-69FD63B85398}" type="datetimeFigureOut">
              <a:rPr lang="en-US" smtClean="0"/>
              <a:t>5/10/2020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26034-73B5-034C-B7E6-A54AB1285A6D}" type="slidenum">
              <a:rPr lang="en-US" smtClean="0"/>
              <a:t>‹#›</a:t>
            </a:fld>
            <a:endParaRPr lang="en-US"/>
          </a:p>
        </p:txBody>
      </p:sp>
    </p:spTree>
    <p:extLst>
      <p:ext uri="{BB962C8B-B14F-4D97-AF65-F5344CB8AC3E}">
        <p14:creationId xmlns:p14="http://schemas.microsoft.com/office/powerpoint/2010/main" val="3417591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626034-73B5-034C-B7E6-A54AB1285A6D}" type="slidenum">
              <a:rPr lang="en-US" smtClean="0"/>
              <a:t>8</a:t>
            </a:fld>
            <a:endParaRPr lang="en-US"/>
          </a:p>
        </p:txBody>
      </p:sp>
    </p:spTree>
    <p:extLst>
      <p:ext uri="{BB962C8B-B14F-4D97-AF65-F5344CB8AC3E}">
        <p14:creationId xmlns:p14="http://schemas.microsoft.com/office/powerpoint/2010/main" val="3985233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626034-73B5-034C-B7E6-A54AB1285A6D}" type="slidenum">
              <a:rPr lang="en-US" smtClean="0"/>
              <a:t>10</a:t>
            </a:fld>
            <a:endParaRPr lang="en-US"/>
          </a:p>
        </p:txBody>
      </p:sp>
    </p:spTree>
    <p:extLst>
      <p:ext uri="{BB962C8B-B14F-4D97-AF65-F5344CB8AC3E}">
        <p14:creationId xmlns:p14="http://schemas.microsoft.com/office/powerpoint/2010/main" val="3014554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tx1"/>
                </a:solidFill>
              </a:defRPr>
            </a:lvl1pPr>
          </a:lstStyle>
          <a:p>
            <a:r>
              <a:rPr lang="en-US"/>
              <a:t>Click to edit Master subtitle style</a:t>
            </a:r>
            <a:endParaRPr lang="en-US" dirty="0"/>
          </a:p>
        </p:txBody>
      </p:sp>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tx1"/>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DB99228B-30A4-D246-BB5D-71354E7AA299}"/>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419100" y="381000"/>
            <a:ext cx="2858693" cy="672076"/>
          </a:xfrm>
          <a:prstGeom prst="rect">
            <a:avLst/>
          </a:prstGeom>
        </p:spPr>
      </p:pic>
    </p:spTree>
    <p:extLst>
      <p:ext uri="{BB962C8B-B14F-4D97-AF65-F5344CB8AC3E}">
        <p14:creationId xmlns:p14="http://schemas.microsoft.com/office/powerpoint/2010/main" val="725857596"/>
      </p:ext>
    </p:extLst>
  </p:cSld>
  <p:clrMapOvr>
    <a:masterClrMapping/>
  </p:clrMapOvr>
  <p:extLst>
    <p:ext uri="{DCECCB84-F9BA-43D5-87BE-67443E8EF086}">
      <p15:sldGuideLst xmlns:p15="http://schemas.microsoft.com/office/powerpoint/2012/main">
        <p15:guide id="1" orient="horz" pos="240" userDrawn="1">
          <p15:clr>
            <a:srgbClr val="FBAE40"/>
          </p15:clr>
        </p15:guide>
        <p15:guide id="2" pos="1584" userDrawn="1">
          <p15:clr>
            <a:srgbClr val="FBAE40"/>
          </p15:clr>
        </p15:guide>
        <p15:guide id="3" pos="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23E23BF7-9F5A-9E42-B502-689AC6A1E537}" type="slidenum">
              <a:rPr lang="en-US"/>
              <a:pPr>
                <a:defRPr/>
              </a:pPr>
              <a:t>‹#›</a:t>
            </a:fld>
            <a:endParaRPr lang="en-US"/>
          </a:p>
        </p:txBody>
      </p:sp>
    </p:spTree>
    <p:extLst>
      <p:ext uri="{BB962C8B-B14F-4D97-AF65-F5344CB8AC3E}">
        <p14:creationId xmlns:p14="http://schemas.microsoft.com/office/powerpoint/2010/main" val="19629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A2FA2D79-D5B9-9E44-BC26-5C4012EF6E34}" type="slidenum">
              <a:rPr lang="en-US"/>
              <a:pPr>
                <a:defRPr/>
              </a:pPr>
              <a:t>‹#›</a:t>
            </a:fld>
            <a:endParaRPr lang="en-US"/>
          </a:p>
        </p:txBody>
      </p:sp>
    </p:spTree>
    <p:extLst>
      <p:ext uri="{BB962C8B-B14F-4D97-AF65-F5344CB8AC3E}">
        <p14:creationId xmlns:p14="http://schemas.microsoft.com/office/powerpoint/2010/main" val="247152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45488343-B159-074D-B355-B61FD1A20D53}" type="slidenum">
              <a:rPr lang="en-US"/>
              <a:pPr>
                <a:defRPr/>
              </a:pPr>
              <a:t>‹#›</a:t>
            </a:fld>
            <a:endParaRPr lang="en-US"/>
          </a:p>
        </p:txBody>
      </p:sp>
    </p:spTree>
    <p:extLst>
      <p:ext uri="{BB962C8B-B14F-4D97-AF65-F5344CB8AC3E}">
        <p14:creationId xmlns:p14="http://schemas.microsoft.com/office/powerpoint/2010/main" val="268642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C5424AE8-78F8-144E-A4FE-553D35E590AD}" type="slidenum">
              <a:rPr lang="en-US"/>
              <a:pPr>
                <a:defRPr/>
              </a:pPr>
              <a:t>‹#›</a:t>
            </a:fld>
            <a:endParaRPr lang="en-US"/>
          </a:p>
        </p:txBody>
      </p:sp>
    </p:spTree>
    <p:extLst>
      <p:ext uri="{BB962C8B-B14F-4D97-AF65-F5344CB8AC3E}">
        <p14:creationId xmlns:p14="http://schemas.microsoft.com/office/powerpoint/2010/main" val="399678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10EDA8B8-D04C-214E-83CE-5B60915F9360}" type="slidenum">
              <a:rPr lang="en-US"/>
              <a:pPr>
                <a:defRPr/>
              </a:pPr>
              <a:t>‹#›</a:t>
            </a:fld>
            <a:endParaRPr lang="en-US"/>
          </a:p>
        </p:txBody>
      </p:sp>
    </p:spTree>
    <p:extLst>
      <p:ext uri="{BB962C8B-B14F-4D97-AF65-F5344CB8AC3E}">
        <p14:creationId xmlns:p14="http://schemas.microsoft.com/office/powerpoint/2010/main" val="37136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815261A5-F588-D34E-A84B-E514DA90C9A0}" type="slidenum">
              <a:rPr lang="en-US"/>
              <a:pPr>
                <a:defRPr/>
              </a:pPr>
              <a:t>‹#›</a:t>
            </a:fld>
            <a:endParaRPr lang="en-US"/>
          </a:p>
        </p:txBody>
      </p:sp>
    </p:spTree>
    <p:extLst>
      <p:ext uri="{BB962C8B-B14F-4D97-AF65-F5344CB8AC3E}">
        <p14:creationId xmlns:p14="http://schemas.microsoft.com/office/powerpoint/2010/main" val="1361049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47CC725B-9C86-6E43-AAF9-1A329DDB234C}" type="slidenum">
              <a:rPr lang="en-US"/>
              <a:pPr>
                <a:defRPr/>
              </a:pPr>
              <a:t>‹#›</a:t>
            </a:fld>
            <a:endParaRPr lang="en-US"/>
          </a:p>
        </p:txBody>
      </p:sp>
    </p:spTree>
    <p:extLst>
      <p:ext uri="{BB962C8B-B14F-4D97-AF65-F5344CB8AC3E}">
        <p14:creationId xmlns:p14="http://schemas.microsoft.com/office/powerpoint/2010/main" val="118842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CB9A03EE-8AFD-D547-9E71-0BD0BE6F934E}" type="slidenum">
              <a:rPr lang="en-US"/>
              <a:pPr>
                <a:defRPr/>
              </a:pPr>
              <a:t>‹#›</a:t>
            </a:fld>
            <a:endParaRPr lang="en-US"/>
          </a:p>
        </p:txBody>
      </p:sp>
    </p:spTree>
    <p:extLst>
      <p:ext uri="{BB962C8B-B14F-4D97-AF65-F5344CB8AC3E}">
        <p14:creationId xmlns:p14="http://schemas.microsoft.com/office/powerpoint/2010/main" val="3355547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741F1C61-654F-EF4C-B7CF-635108DFC60F}" type="slidenum">
              <a:rPr lang="en-US"/>
              <a:pPr>
                <a:defRPr/>
              </a:pPr>
              <a:t>‹#›</a:t>
            </a:fld>
            <a:endParaRPr lang="en-US"/>
          </a:p>
        </p:txBody>
      </p:sp>
    </p:spTree>
    <p:extLst>
      <p:ext uri="{BB962C8B-B14F-4D97-AF65-F5344CB8AC3E}">
        <p14:creationId xmlns:p14="http://schemas.microsoft.com/office/powerpoint/2010/main" val="287397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77A5825F-7512-8045-B403-CF218AA2013E}" type="slidenum">
              <a:rPr lang="en-US"/>
              <a:pPr>
                <a:defRPr/>
              </a:pPr>
              <a:t>‹#›</a:t>
            </a:fld>
            <a:endParaRPr lang="en-US"/>
          </a:p>
        </p:txBody>
      </p:sp>
    </p:spTree>
    <p:extLst>
      <p:ext uri="{BB962C8B-B14F-4D97-AF65-F5344CB8AC3E}">
        <p14:creationId xmlns:p14="http://schemas.microsoft.com/office/powerpoint/2010/main" val="224958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609600"/>
            <a:ext cx="8229600" cy="80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457200" y="1524000"/>
            <a:ext cx="8229600" cy="453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1" name="Text Box 10"/>
          <p:cNvSpPr txBox="1">
            <a:spLocks noChangeArrowheads="1"/>
          </p:cNvSpPr>
          <p:nvPr/>
        </p:nvSpPr>
        <p:spPr bwMode="auto">
          <a:xfrm>
            <a:off x="4876800" y="98425"/>
            <a:ext cx="4191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Geneva" charset="0"/>
                <a:cs typeface="Geneva" charset="0"/>
              </a:defRPr>
            </a:lvl1pPr>
            <a:lvl2pPr marL="742950" indent="-285750" eaLnBrk="0" hangingPunct="0">
              <a:defRPr sz="2400">
                <a:solidFill>
                  <a:schemeClr val="tx1"/>
                </a:solidFill>
                <a:latin typeface="Arial" charset="0"/>
                <a:ea typeface="Geneva" charset="0"/>
              </a:defRPr>
            </a:lvl2pPr>
            <a:lvl3pPr marL="1143000" indent="-228600" eaLnBrk="0" hangingPunct="0">
              <a:defRPr sz="2400">
                <a:solidFill>
                  <a:schemeClr val="tx1"/>
                </a:solidFill>
                <a:latin typeface="Arial" charset="0"/>
                <a:ea typeface="Geneva" charset="0"/>
              </a:defRPr>
            </a:lvl3pPr>
            <a:lvl4pPr marL="1600200" indent="-228600" eaLnBrk="0" hangingPunct="0">
              <a:defRPr sz="2400">
                <a:solidFill>
                  <a:schemeClr val="tx1"/>
                </a:solidFill>
                <a:latin typeface="Arial" charset="0"/>
                <a:ea typeface="Geneva" charset="0"/>
              </a:defRPr>
            </a:lvl4pPr>
            <a:lvl5pPr marL="2057400" indent="-228600" eaLnBrk="0" hangingPunct="0">
              <a:defRPr sz="2400">
                <a:solidFill>
                  <a:schemeClr val="tx1"/>
                </a:solidFill>
                <a:latin typeface="Arial" charset="0"/>
                <a:ea typeface="Geneva" charset="0"/>
              </a:defRPr>
            </a:lvl5pPr>
            <a:lvl6pPr marL="2514600" indent="-228600" eaLnBrk="0" fontAlgn="base" hangingPunct="0">
              <a:spcBef>
                <a:spcPct val="0"/>
              </a:spcBef>
              <a:spcAft>
                <a:spcPct val="0"/>
              </a:spcAft>
              <a:defRPr sz="2400">
                <a:solidFill>
                  <a:schemeClr val="tx1"/>
                </a:solidFill>
                <a:latin typeface="Arial" charset="0"/>
                <a:ea typeface="Geneva" charset="0"/>
              </a:defRPr>
            </a:lvl6pPr>
            <a:lvl7pPr marL="2971800" indent="-228600" eaLnBrk="0" fontAlgn="base" hangingPunct="0">
              <a:spcBef>
                <a:spcPct val="0"/>
              </a:spcBef>
              <a:spcAft>
                <a:spcPct val="0"/>
              </a:spcAft>
              <a:defRPr sz="2400">
                <a:solidFill>
                  <a:schemeClr val="tx1"/>
                </a:solidFill>
                <a:latin typeface="Arial" charset="0"/>
                <a:ea typeface="Geneva" charset="0"/>
              </a:defRPr>
            </a:lvl7pPr>
            <a:lvl8pPr marL="3429000" indent="-228600" eaLnBrk="0" fontAlgn="base" hangingPunct="0">
              <a:spcBef>
                <a:spcPct val="0"/>
              </a:spcBef>
              <a:spcAft>
                <a:spcPct val="0"/>
              </a:spcAft>
              <a:defRPr sz="2400">
                <a:solidFill>
                  <a:schemeClr val="tx1"/>
                </a:solidFill>
                <a:latin typeface="Arial" charset="0"/>
                <a:ea typeface="Geneva" charset="0"/>
              </a:defRPr>
            </a:lvl8pPr>
            <a:lvl9pPr marL="3886200" indent="-228600" eaLnBrk="0" fontAlgn="base" hangingPunct="0">
              <a:spcBef>
                <a:spcPct val="0"/>
              </a:spcBef>
              <a:spcAft>
                <a:spcPct val="0"/>
              </a:spcAft>
              <a:defRPr sz="2400">
                <a:solidFill>
                  <a:schemeClr val="tx1"/>
                </a:solidFill>
                <a:latin typeface="Arial" charset="0"/>
                <a:ea typeface="Geneva" charset="0"/>
              </a:defRPr>
            </a:lvl9pPr>
          </a:lstStyle>
          <a:p>
            <a:pPr algn="r" eaLnBrk="1" hangingPunct="1">
              <a:spcBef>
                <a:spcPct val="50000"/>
              </a:spcBef>
              <a:defRPr/>
            </a:pPr>
            <a:endParaRPr lang="en-US" sz="2000">
              <a:solidFill>
                <a:schemeClr val="bg1"/>
              </a:solidFill>
            </a:endParaRPr>
          </a:p>
        </p:txBody>
      </p:sp>
      <p:cxnSp>
        <p:nvCxnSpPr>
          <p:cNvPr id="7" name="Straight Connector 6">
            <a:extLst>
              <a:ext uri="{FF2B5EF4-FFF2-40B4-BE49-F238E27FC236}">
                <a16:creationId xmlns:a16="http://schemas.microsoft.com/office/drawing/2014/main" id="{6178AEAA-14A7-874B-A41C-0C7A1690A087}"/>
              </a:ext>
            </a:extLst>
          </p:cNvPr>
          <p:cNvCxnSpPr/>
          <p:nvPr userDrawn="1"/>
        </p:nvCxnSpPr>
        <p:spPr>
          <a:xfrm>
            <a:off x="0" y="533399"/>
            <a:ext cx="9144000" cy="635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FDD88C33-6B2E-0045-9A35-0FBF33D2AD61}"/>
              </a:ext>
            </a:extLst>
          </p:cNvPr>
          <p:cNvPicPr>
            <a:picLocks noChangeAspect="1"/>
          </p:cNvPicPr>
          <p:nvPr userDrawn="1"/>
        </p:nvPicPr>
        <p:blipFill>
          <a:blip r:embed="rId13" cstate="email">
            <a:extLst>
              <a:ext uri="{28A0092B-C50C-407E-A947-70E740481C1C}">
                <a14:useLocalDpi xmlns:a14="http://schemas.microsoft.com/office/drawing/2010/main" val="0"/>
              </a:ext>
            </a:extLst>
          </a:blip>
          <a:srcRect/>
          <a:stretch/>
        </p:blipFill>
        <p:spPr>
          <a:xfrm>
            <a:off x="305164" y="132522"/>
            <a:ext cx="1313588" cy="355024"/>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p:titleStyle>
    <p:body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hp109@rutger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sandcastle.cesium.com/" TargetMode="External"/><Relationship Id="rId13" Type="http://schemas.openxmlformats.org/officeDocument/2006/relationships/hyperlink" Target="https://github.com/justmarkham/scikit-learn-videos/blob/master/08_grid_search.ipynb" TargetMode="External"/><Relationship Id="rId3" Type="http://schemas.openxmlformats.org/officeDocument/2006/relationships/hyperlink" Target="https://geopy.readthedocs.io/en/stable/" TargetMode="External"/><Relationship Id="rId7" Type="http://schemas.openxmlformats.org/officeDocument/2006/relationships/hyperlink" Target="https://altair-viz.github.io/" TargetMode="External"/><Relationship Id="rId12" Type="http://schemas.openxmlformats.org/officeDocument/2006/relationships/hyperlink" Target="https://github.com/justmarkham/scikit-learn-videos/blob/master/09_classification_metrics.ipyn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jupyter-gmaps.readthedocs.io/en/latest/tutorial.html" TargetMode="External"/><Relationship Id="rId11" Type="http://schemas.openxmlformats.org/officeDocument/2006/relationships/hyperlink" Target="https://medium.com/@dtuk81/confusion-matrix-visualization-fc31e3f30fea" TargetMode="External"/><Relationship Id="rId5" Type="http://schemas.openxmlformats.org/officeDocument/2006/relationships/hyperlink" Target="https://python-visualization.github.io/folium/quickstart.html" TargetMode="External"/><Relationship Id="rId10" Type="http://schemas.openxmlformats.org/officeDocument/2006/relationships/hyperlink" Target="https://towardsdatascience.com/how-to-visualize-a-decision-tree-in-5-steps-19781b28ffe2" TargetMode="External"/><Relationship Id="rId4" Type="http://schemas.openxmlformats.org/officeDocument/2006/relationships/hyperlink" Target="https://nbviewer.jupyter.org/github/python-visualization/folium/blob/master/examples/MarkerCluster.ipynb" TargetMode="External"/><Relationship Id="rId9" Type="http://schemas.openxmlformats.org/officeDocument/2006/relationships/hyperlink" Target="https://elitedatascience.com/imbalanced-class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ata.world/raghu543/ipl-data-till-2017/workspace/file?filename=Player.csv" TargetMode="External"/><Relationship Id="rId2" Type="http://schemas.openxmlformats.org/officeDocument/2006/relationships/hyperlink" Target="https://data.world/raghav333/cricket-players-esp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87792" y="3886200"/>
            <a:ext cx="6984608" cy="1752600"/>
          </a:xfrm>
        </p:spPr>
        <p:txBody>
          <a:bodyPr/>
          <a:lstStyle/>
          <a:p>
            <a:r>
              <a:rPr lang="en-US" sz="1800" b="1" dirty="0">
                <a:effectLst/>
                <a:latin typeface="Times New Roman" panose="02020603050405020304" pitchFamily="18" charset="0"/>
                <a:ea typeface="Calibri" panose="020F0502020204030204" pitchFamily="34" charset="0"/>
                <a:cs typeface="Arial" panose="020B0604020202020204" pitchFamily="34" charset="0"/>
              </a:rPr>
              <a:t>Name: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Smitkumar</a:t>
            </a:r>
            <a:r>
              <a:rPr lang="en-US" sz="1800" dirty="0">
                <a:effectLst/>
                <a:latin typeface="Times New Roman" panose="02020603050405020304" pitchFamily="18" charset="0"/>
                <a:ea typeface="Calibri" panose="020F0502020204030204" pitchFamily="34" charset="0"/>
                <a:cs typeface="Arial" panose="020B0604020202020204" pitchFamily="34" charset="0"/>
              </a:rPr>
              <a:t> Patel</a:t>
            </a:r>
            <a:br>
              <a:rPr lang="en-US" sz="1800" dirty="0">
                <a:effectLst/>
                <a:latin typeface="Times New Roman" panose="02020603050405020304" pitchFamily="18" charset="0"/>
                <a:ea typeface="Calibri" panose="020F0502020204030204" pitchFamily="34" charset="0"/>
                <a:cs typeface="Arial" panose="020B0604020202020204" pitchFamily="34" charset="0"/>
              </a:rPr>
            </a:br>
            <a:r>
              <a:rPr lang="en-US" sz="1800" b="1" dirty="0">
                <a:effectLst/>
                <a:latin typeface="Times New Roman" panose="02020603050405020304" pitchFamily="18" charset="0"/>
                <a:ea typeface="Calibri" panose="020F0502020204030204" pitchFamily="34" charset="0"/>
                <a:cs typeface="Arial" panose="020B0604020202020204" pitchFamily="34" charset="0"/>
              </a:rPr>
              <a:t>NetID: </a:t>
            </a:r>
            <a:r>
              <a:rPr lang="en-US" sz="1800" dirty="0">
                <a:effectLst/>
                <a:latin typeface="Times New Roman" panose="02020603050405020304" pitchFamily="18" charset="0"/>
                <a:ea typeface="Calibri" panose="020F0502020204030204" pitchFamily="34" charset="0"/>
                <a:cs typeface="Arial" panose="020B0604020202020204" pitchFamily="34" charset="0"/>
              </a:rPr>
              <a:t>Shp109 </a:t>
            </a:r>
            <a:br>
              <a:rPr lang="en-US" sz="1800" dirty="0">
                <a:effectLst/>
                <a:latin typeface="Times New Roman" panose="02020603050405020304" pitchFamily="18" charset="0"/>
                <a:ea typeface="Calibri" panose="020F0502020204030204" pitchFamily="34" charset="0"/>
                <a:cs typeface="Arial" panose="020B0604020202020204" pitchFamily="34" charset="0"/>
              </a:rPr>
            </a:br>
            <a:r>
              <a:rPr lang="en-US" sz="1800" b="1" dirty="0">
                <a:effectLst/>
                <a:latin typeface="Times New Roman" panose="02020603050405020304" pitchFamily="18" charset="0"/>
                <a:ea typeface="Calibri" panose="020F0502020204030204" pitchFamily="34" charset="0"/>
                <a:cs typeface="Arial" panose="020B0604020202020204" pitchFamily="34" charset="0"/>
              </a:rPr>
              <a:t>Group: </a:t>
            </a:r>
            <a:r>
              <a:rPr lang="en-US" sz="1800" dirty="0">
                <a:effectLst/>
                <a:latin typeface="Times New Roman" panose="02020603050405020304" pitchFamily="18" charset="0"/>
                <a:ea typeface="Calibri" panose="020F0502020204030204" pitchFamily="34" charset="0"/>
                <a:cs typeface="Arial" panose="020B0604020202020204" pitchFamily="34" charset="0"/>
              </a:rPr>
              <a:t>06</a:t>
            </a:r>
            <a:br>
              <a:rPr lang="en-US" sz="1800" dirty="0">
                <a:effectLst/>
                <a:latin typeface="Times New Roman" panose="02020603050405020304" pitchFamily="18" charset="0"/>
                <a:ea typeface="Calibri" panose="020F0502020204030204" pitchFamily="34" charset="0"/>
                <a:cs typeface="Arial" panose="020B0604020202020204" pitchFamily="34" charset="0"/>
              </a:rPr>
            </a:br>
            <a:r>
              <a:rPr lang="en-US" sz="1800" b="1" dirty="0">
                <a:effectLst/>
                <a:latin typeface="Times New Roman" panose="02020603050405020304" pitchFamily="18" charset="0"/>
                <a:ea typeface="Calibri" panose="020F0502020204030204" pitchFamily="34" charset="0"/>
                <a:cs typeface="Arial" panose="020B0604020202020204" pitchFamily="34" charset="0"/>
              </a:rPr>
              <a:t>Recitation: </a:t>
            </a:r>
            <a:r>
              <a:rPr lang="en-US" sz="1800" dirty="0">
                <a:effectLst/>
                <a:latin typeface="Times New Roman" panose="02020603050405020304" pitchFamily="18" charset="0"/>
                <a:ea typeface="Calibri" panose="020F0502020204030204" pitchFamily="34" charset="0"/>
                <a:cs typeface="Arial" panose="020B0604020202020204" pitchFamily="34" charset="0"/>
              </a:rPr>
              <a:t>02</a:t>
            </a:r>
            <a:br>
              <a:rPr lang="en-US" sz="1800" dirty="0">
                <a:effectLst/>
                <a:latin typeface="Times New Roman" panose="02020603050405020304" pitchFamily="18" charset="0"/>
                <a:ea typeface="Calibri" panose="020F0502020204030204" pitchFamily="34" charset="0"/>
                <a:cs typeface="Arial" panose="020B0604020202020204" pitchFamily="34" charset="0"/>
              </a:rPr>
            </a:br>
            <a:r>
              <a:rPr lang="en-US" sz="1800" b="1" dirty="0">
                <a:effectLst/>
                <a:latin typeface="Times New Roman" panose="02020603050405020304" pitchFamily="18" charset="0"/>
                <a:ea typeface="Calibri" panose="020F0502020204030204" pitchFamily="34" charset="0"/>
                <a:cs typeface="Arial" panose="020B0604020202020204" pitchFamily="34" charset="0"/>
              </a:rPr>
              <a:t>Email: </a:t>
            </a:r>
            <a:r>
              <a:rPr lang="en-US" sz="18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2"/>
              </a:rPr>
              <a:t>shp109@rutgers.edu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3" name="Title 2"/>
          <p:cNvSpPr>
            <a:spLocks noGrp="1"/>
          </p:cNvSpPr>
          <p:nvPr>
            <p:ph type="ctrTitle"/>
          </p:nvPr>
        </p:nvSpPr>
        <p:spPr/>
        <p:txBody>
          <a:bodyPr/>
          <a:lstStyle/>
          <a:p>
            <a:pPr marL="0" marR="0" algn="l">
              <a:lnSpc>
                <a:spcPct val="107000"/>
              </a:lnSpc>
              <a:spcBef>
                <a:spcPts val="0"/>
              </a:spcBef>
              <a:spcAft>
                <a:spcPts val="0"/>
              </a:spcAft>
            </a:pP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Cricket Players (Cricketers) Data Analysis</a:t>
            </a: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b="1" dirty="0">
                <a:effectLst/>
                <a:latin typeface="Times New Roman" panose="02020603050405020304" pitchFamily="18" charset="0"/>
                <a:ea typeface="Calibri" panose="020F0502020204030204" pitchFamily="34" charset="0"/>
                <a:cs typeface="Arial" panose="020B0604020202020204" pitchFamily="34" charset="0"/>
              </a:rPr>
              <a:t>CS 439 - Introduction to Data Science</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b="1" dirty="0">
                <a:effectLst/>
                <a:latin typeface="Times New Roman" panose="02020603050405020304" pitchFamily="18" charset="0"/>
                <a:ea typeface="Calibri" panose="020F0502020204030204" pitchFamily="34" charset="0"/>
                <a:cs typeface="Arial" panose="020B0604020202020204" pitchFamily="34" charset="0"/>
              </a:rPr>
              <a:t>Course Project</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Times New Roman" panose="02020603050405020304" pitchFamily="18" charset="0"/>
                <a:ea typeface="Calibri" panose="020F0502020204030204" pitchFamily="34" charset="0"/>
                <a:cs typeface="Arial" panose="020B0604020202020204" pitchFamily="34" charset="0"/>
              </a:rPr>
              <a:t>Professor: Gerard de Melo</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5A56-5D70-4117-B289-F1F63A07B998}"/>
              </a:ext>
            </a:extLst>
          </p:cNvPr>
          <p:cNvSpPr>
            <a:spLocks noGrp="1"/>
          </p:cNvSpPr>
          <p:nvPr>
            <p:ph type="title"/>
          </p:nvPr>
        </p:nvSpPr>
        <p:spPr>
          <a:xfrm>
            <a:off x="506437" y="604911"/>
            <a:ext cx="8229600" cy="689319"/>
          </a:xfrm>
        </p:spPr>
        <p:txBody>
          <a:bodyPr/>
          <a:lstStyle/>
          <a:p>
            <a:pPr algn="ctr"/>
            <a:r>
              <a:rPr lang="en-US" sz="3200" b="1" dirty="0">
                <a:solidFill>
                  <a:srgbClr val="000000"/>
                </a:solidFill>
                <a:effectLst/>
                <a:latin typeface="Times New Roman" panose="02020603050405020304" pitchFamily="18" charset="0"/>
                <a:ea typeface="Times New Roman" panose="02020603050405020304" pitchFamily="18" charset="0"/>
              </a:rPr>
              <a:t>Acknowledgments</a:t>
            </a:r>
            <a:br>
              <a:rPr lang="en-US" sz="3200" dirty="0">
                <a:effectLst/>
                <a:latin typeface="Times New Roman" panose="02020603050405020304" pitchFamily="18" charset="0"/>
                <a:ea typeface="Times New Roman" panose="02020603050405020304" pitchFamily="18" charset="0"/>
              </a:rPr>
            </a:br>
            <a:endParaRPr lang="en-US" sz="3200" dirty="0"/>
          </a:p>
        </p:txBody>
      </p:sp>
      <p:sp>
        <p:nvSpPr>
          <p:cNvPr id="3" name="Content Placeholder 2">
            <a:extLst>
              <a:ext uri="{FF2B5EF4-FFF2-40B4-BE49-F238E27FC236}">
                <a16:creationId xmlns:a16="http://schemas.microsoft.com/office/drawing/2014/main" id="{5D91EB6A-B882-42CE-8985-026A2A9F83D4}"/>
              </a:ext>
            </a:extLst>
          </p:cNvPr>
          <p:cNvSpPr>
            <a:spLocks noGrp="1"/>
          </p:cNvSpPr>
          <p:nvPr>
            <p:ph idx="1"/>
          </p:nvPr>
        </p:nvSpPr>
        <p:spPr>
          <a:xfrm>
            <a:off x="457200" y="900332"/>
            <a:ext cx="8229600" cy="5957667"/>
          </a:xfrm>
        </p:spPr>
        <p:txBody>
          <a:bodyPr/>
          <a:lstStyle/>
          <a:p>
            <a:pPr marL="0" indent="0">
              <a:spcBef>
                <a:spcPts val="1200"/>
              </a:spcBef>
              <a:spcAft>
                <a:spcPts val="0"/>
              </a:spcAft>
              <a:buNone/>
            </a:pP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https://geopy.readthedocs.io/en/stable/</a:t>
            </a:r>
            <a:b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https://nbviewer.jupyter.org/github/python-visualization/folium/blob/master/examples/MarkerCluster.ipynb</a:t>
            </a:r>
            <a:b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https://python-visualization.github.io/folium/quickstart.html</a:t>
            </a:r>
            <a:b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https://jupyter-gmaps.readthedocs.io/en/latest/tutorial.html</a:t>
            </a:r>
            <a:b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https://altair-viz.github.io/</a:t>
            </a:r>
            <a:b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https://sandcastle.cesium.com/</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0"/>
              </a:spcBef>
              <a:spcAft>
                <a:spcPts val="0"/>
              </a:spcAft>
              <a:buNone/>
            </a:pP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https://elitedatascience.com/imbalanced-classes</a:t>
            </a:r>
            <a:b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rPr>
              <a:t>https://towardsdatascience.com/how-to-visualize-a-decision-tree-in-5-steps-19781b28ffe2</a:t>
            </a:r>
            <a:b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11"/>
              </a:rPr>
              <a:t>https://medium.com/@dtuk81/confusion-matrix-visualization-fc31e3f30fea</a:t>
            </a:r>
            <a:b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rPr>
              <a:t>https://github.com/justmarkham/scikit-learn-videos/blob/master/09_classification_metrics.ipynb</a:t>
            </a:r>
            <a:b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13"/>
              </a:rPr>
              <a:t>https://github.com/justmarkham/scikit-learn-videos/blob/master/08_grid_search.ipynb</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spcBef>
                <a:spcPts val="1200"/>
              </a:spcBef>
              <a:spcAft>
                <a:spcPts val="0"/>
              </a:spcAft>
              <a:buNone/>
            </a:pPr>
            <a:r>
              <a:rPr lang="en-US"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Libraries used</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Pandas,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Geopy</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Seaborn, Folium,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Numpy</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Matplotlib,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Gmaps</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Ipython</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Altair, re</a:t>
            </a:r>
          </a:p>
          <a:p>
            <a:pPr marL="0" indent="0">
              <a:buNone/>
            </a:pPr>
            <a:r>
              <a:rPr lang="en-US" sz="1400" b="1" dirty="0">
                <a:latin typeface="Times New Roman" panose="02020603050405020304" pitchFamily="18" charset="0"/>
                <a:cs typeface="Times New Roman" panose="02020603050405020304" pitchFamily="18" charset="0"/>
              </a:rPr>
              <a:t>S</a:t>
            </a:r>
            <a:r>
              <a:rPr lang="en-US" sz="1400" b="1" i="0" dirty="0">
                <a:effectLst/>
                <a:latin typeface="Times New Roman" panose="02020603050405020304" pitchFamily="18" charset="0"/>
                <a:cs typeface="Times New Roman" panose="02020603050405020304" pitchFamily="18" charset="0"/>
              </a:rPr>
              <a:t>cikit-learn</a:t>
            </a:r>
            <a:r>
              <a:rPr lang="en-US" sz="1400" b="1" i="0" dirty="0">
                <a:solidFill>
                  <a:srgbClr val="000000"/>
                </a:solidFill>
                <a:latin typeface="Times New Roman" panose="02020603050405020304" pitchFamily="18" charset="0"/>
                <a:cs typeface="Times New Roman" panose="02020603050405020304" pitchFamily="18" charset="0"/>
              </a:rPr>
              <a:t> libraries used</a:t>
            </a:r>
            <a:r>
              <a:rPr lang="en-US" sz="1400" b="1" dirty="0">
                <a:solidFill>
                  <a:srgbClr val="000000"/>
                </a:solidFill>
                <a:latin typeface="Times New Roman" panose="02020603050405020304" pitchFamily="18" charset="0"/>
                <a:cs typeface="Times New Roman" panose="02020603050405020304" pitchFamily="18" charset="0"/>
              </a:rPr>
              <a:t>: </a:t>
            </a:r>
            <a:endPar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train_test_split</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classification_report</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confusion_matrix</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accuracy_score</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resample, shuffle</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metrics,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cross_val_score</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Tree,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RandomizedSearchCV</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plot_tree</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enable_hist_gradient_boosting</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RBF, </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LogisticRegression</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Support Vector Classification (SVC), K-nearest neighbor(</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KNeighborsClassifiers</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Decision Tree, Random Forest(</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RandomForestClassifier</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Stochastic Gradient Descent(</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SGDClassifier</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Gaussian Processes classification(</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GaussianProcessClassifier</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Naive Bayes(</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GaussianNB</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Adaboost</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AdaBoostClassifier</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Gradient Boosting(</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GradientBoostingClassifier</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Histogram-Based Gradient Boosting(</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HistGradientBoostingClassifier</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Neural network models(</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MLPClassifier</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solidFill>
                <a:srgbClr val="000000"/>
              </a:solidFill>
              <a:latin typeface="Times New Roman" panose="02020603050405020304" pitchFamily="18" charset="0"/>
              <a:cs typeface="Times New Roman" panose="02020603050405020304" pitchFamily="18" charset="0"/>
            </a:endParaRPr>
          </a:p>
          <a:p>
            <a:pPr marL="0" indent="0">
              <a:buNone/>
            </a:pPr>
            <a:r>
              <a:rPr lang="en-US" sz="1400" b="1" dirty="0">
                <a:solidFill>
                  <a:srgbClr val="000000"/>
                </a:solidFill>
                <a:latin typeface="Times New Roman" panose="02020603050405020304" pitchFamily="18" charset="0"/>
                <a:cs typeface="Times New Roman" panose="02020603050405020304" pitchFamily="18" charset="0"/>
              </a:rPr>
              <a:t>Tools used: </a:t>
            </a:r>
          </a:p>
          <a:p>
            <a:pPr marL="0" indent="0">
              <a:buNone/>
            </a:pPr>
            <a:r>
              <a:rPr lang="en-US" sz="1400" dirty="0" err="1">
                <a:solidFill>
                  <a:srgbClr val="000000"/>
                </a:solidFill>
                <a:latin typeface="Times New Roman" panose="02020603050405020304" pitchFamily="18" charset="0"/>
                <a:cs typeface="Times New Roman" panose="02020603050405020304" pitchFamily="18" charset="0"/>
              </a:rPr>
              <a:t>Jupyter</a:t>
            </a:r>
            <a:r>
              <a:rPr lang="en-US" sz="1400" dirty="0">
                <a:solidFill>
                  <a:srgbClr val="000000"/>
                </a:solidFill>
                <a:latin typeface="Times New Roman" panose="02020603050405020304" pitchFamily="18" charset="0"/>
                <a:cs typeface="Times New Roman" panose="02020603050405020304" pitchFamily="18" charset="0"/>
              </a:rPr>
              <a:t> Notebook, </a:t>
            </a:r>
            <a:r>
              <a:rPr lang="en-US" sz="1400" b="0" i="0" dirty="0">
                <a:effectLst/>
                <a:latin typeface="Times New Roman" panose="02020603050405020304" pitchFamily="18" charset="0"/>
                <a:cs typeface="Times New Roman" panose="02020603050405020304" pitchFamily="18" charset="0"/>
              </a:rPr>
              <a:t>Visual Studio Code</a:t>
            </a:r>
          </a:p>
          <a:p>
            <a:pPr marL="0" indent="0">
              <a:buNone/>
            </a:pPr>
            <a:r>
              <a:rPr lang="en-US" sz="1400" b="1" dirty="0">
                <a:solidFill>
                  <a:srgbClr val="000000"/>
                </a:solidFill>
                <a:latin typeface="Times New Roman" panose="02020603050405020304" pitchFamily="18" charset="0"/>
                <a:cs typeface="Times New Roman" panose="02020603050405020304" pitchFamily="18" charset="0"/>
              </a:rPr>
              <a:t>Programing languages used: </a:t>
            </a:r>
          </a:p>
          <a:p>
            <a:pPr marL="0" indent="0">
              <a:buNone/>
            </a:pPr>
            <a:r>
              <a:rPr lang="en-US" sz="1400" dirty="0">
                <a:solidFill>
                  <a:srgbClr val="000000"/>
                </a:solidFill>
                <a:latin typeface="Times New Roman" panose="02020603050405020304" pitchFamily="18" charset="0"/>
                <a:cs typeface="Times New Roman" panose="02020603050405020304" pitchFamily="18" charset="0"/>
              </a:rPr>
              <a:t>Python, HTML, JavaScript </a:t>
            </a:r>
          </a:p>
        </p:txBody>
      </p:sp>
    </p:spTree>
    <p:extLst>
      <p:ext uri="{BB962C8B-B14F-4D97-AF65-F5344CB8AC3E}">
        <p14:creationId xmlns:p14="http://schemas.microsoft.com/office/powerpoint/2010/main" val="141360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C94E-5220-FA47-9CA1-9D895C24CD0F}"/>
              </a:ext>
            </a:extLst>
          </p:cNvPr>
          <p:cNvSpPr>
            <a:spLocks noGrp="1"/>
          </p:cNvSpPr>
          <p:nvPr>
            <p:ph type="title"/>
          </p:nvPr>
        </p:nvSpPr>
        <p:spPr/>
        <p:txBody>
          <a:bodyPr/>
          <a:lstStyle/>
          <a:p>
            <a:pPr algn="ctr"/>
            <a:r>
              <a:rPr lang="en-US" sz="3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 SETS</a:t>
            </a:r>
            <a:endParaRPr lang="en-US" sz="3200" dirty="0"/>
          </a:p>
        </p:txBody>
      </p:sp>
      <p:sp>
        <p:nvSpPr>
          <p:cNvPr id="3" name="Content Placeholder 2">
            <a:extLst>
              <a:ext uri="{FF2B5EF4-FFF2-40B4-BE49-F238E27FC236}">
                <a16:creationId xmlns:a16="http://schemas.microsoft.com/office/drawing/2014/main" id="{40FAAE42-F294-394C-86C0-E46C2CA5CB6C}"/>
              </a:ext>
            </a:extLst>
          </p:cNvPr>
          <p:cNvSpPr>
            <a:spLocks noGrp="1"/>
          </p:cNvSpPr>
          <p:nvPr>
            <p:ph idx="1"/>
          </p:nvPr>
        </p:nvSpPr>
        <p:spPr>
          <a:xfrm>
            <a:off x="457200" y="1523999"/>
            <a:ext cx="8229600" cy="4933071"/>
          </a:xfrm>
        </p:spPr>
        <p:txBody>
          <a:bodyPr/>
          <a:lstStyle/>
          <a:p>
            <a:r>
              <a:rPr lang="en-US" sz="1800" b="1" dirty="0">
                <a:solidFill>
                  <a:srgbClr val="000000"/>
                </a:solidFill>
                <a:effectLst/>
                <a:latin typeface="Times New Roman" panose="02020603050405020304" pitchFamily="18" charset="0"/>
                <a:ea typeface="Calibri" panose="020F0502020204030204" pitchFamily="34" charset="0"/>
              </a:rPr>
              <a:t>Cricket Players Data from ESPN:</a:t>
            </a:r>
            <a:br>
              <a:rPr lang="en-US" sz="1800" dirty="0">
                <a:solidFill>
                  <a:srgbClr val="000000"/>
                </a:solidFill>
                <a:effectLst/>
                <a:latin typeface="Times New Roman" panose="02020603050405020304" pitchFamily="18" charset="0"/>
                <a:ea typeface="Calibri" panose="020F0502020204030204" pitchFamily="34" charset="0"/>
              </a:rPr>
            </a:br>
            <a:r>
              <a:rPr lang="en-US" sz="1800" dirty="0">
                <a:solidFill>
                  <a:srgbClr val="000000"/>
                </a:solidFill>
                <a:effectLst/>
                <a:latin typeface="Times New Roman" panose="02020603050405020304" pitchFamily="18" charset="0"/>
                <a:ea typeface="Calibri" panose="020F0502020204030204" pitchFamily="34" charset="0"/>
              </a:rPr>
              <a:t>The data set contains information about the cricket players all over the world that played Tests, ODI, List A, First-class, T20I, and T20. There are a total of 90308 observations (rows) and 176 variables(columns). URL: </a:t>
            </a:r>
            <a:r>
              <a:rPr lang="en-US" sz="1800" u="sng" dirty="0">
                <a:solidFill>
                  <a:srgbClr val="337AB7"/>
                </a:solidFill>
                <a:effectLst/>
                <a:latin typeface="Times New Roman" panose="02020603050405020304" pitchFamily="18" charset="0"/>
                <a:ea typeface="Times New Roman" panose="02020603050405020304" pitchFamily="18" charset="0"/>
                <a:cs typeface="Arial" panose="020B0604020202020204" pitchFamily="34" charset="0"/>
                <a:hlinkClick r:id="rId2"/>
              </a:rPr>
              <a:t>https://data.world/raghav333/cricket-players-espn</a:t>
            </a:r>
            <a:endParaRPr lang="en-US" sz="1800" u="sng" dirty="0">
              <a:solidFill>
                <a:srgbClr val="337AB7"/>
              </a:solidFill>
              <a:effectLst/>
              <a:latin typeface="Times New Roman" panose="02020603050405020304" pitchFamily="18" charset="0"/>
              <a:ea typeface="Times New Roman" panose="02020603050405020304" pitchFamily="18" charset="0"/>
              <a:cs typeface="Arial" panose="020B0604020202020204" pitchFamily="34" charset="0"/>
            </a:endParaRPr>
          </a:p>
          <a:p>
            <a:endParaRPr lang="en-US" sz="1800" u="sng" dirty="0">
              <a:solidFill>
                <a:srgbClr val="337AB7"/>
              </a:solidFill>
              <a:latin typeface="Times New Roman" panose="02020603050405020304" pitchFamily="18" charset="0"/>
              <a:cs typeface="Arial" panose="020B0604020202020204" pitchFamily="34" charset="0"/>
            </a:endParaRPr>
          </a:p>
          <a:p>
            <a:r>
              <a:rPr lang="en-US" sz="1800" b="1" dirty="0">
                <a:solidFill>
                  <a:srgbClr val="000000"/>
                </a:solidFill>
                <a:effectLst/>
                <a:latin typeface="Times New Roman" panose="02020603050405020304" pitchFamily="18" charset="0"/>
                <a:ea typeface="Calibri" panose="020F0502020204030204" pitchFamily="34" charset="0"/>
              </a:rPr>
              <a:t>IPL Cricket Players Data:</a:t>
            </a:r>
            <a:br>
              <a:rPr lang="en-US" sz="1800" dirty="0">
                <a:solidFill>
                  <a:srgbClr val="000000"/>
                </a:solidFill>
                <a:effectLst/>
                <a:latin typeface="Times New Roman" panose="02020603050405020304" pitchFamily="18" charset="0"/>
                <a:ea typeface="Calibri" panose="020F0502020204030204" pitchFamily="34" charset="0"/>
              </a:rPr>
            </a:br>
            <a:r>
              <a:rPr lang="en-US" sz="1800" dirty="0">
                <a:solidFill>
                  <a:srgbClr val="000000"/>
                </a:solidFill>
                <a:effectLst/>
                <a:latin typeface="Times New Roman" panose="02020603050405020304" pitchFamily="18" charset="0"/>
                <a:ea typeface="Calibri" panose="020F0502020204030204" pitchFamily="34" charset="0"/>
              </a:rPr>
              <a:t>The data set contains information about the cricket players that played IPL (Indian Premier League). There are a total of 497 observations (rows) and 7 variables(columns). URL: </a:t>
            </a:r>
            <a:r>
              <a:rPr lang="en-US" sz="1800" u="sng" dirty="0">
                <a:solidFill>
                  <a:srgbClr val="337AB7"/>
                </a:solidFill>
                <a:effectLst/>
                <a:latin typeface="Times New Roman" panose="02020603050405020304" pitchFamily="18" charset="0"/>
                <a:ea typeface="Times New Roman" panose="02020603050405020304" pitchFamily="18" charset="0"/>
                <a:cs typeface="Arial" panose="020B0604020202020204" pitchFamily="34" charset="0"/>
                <a:hlinkClick r:id="rId3"/>
              </a:rPr>
              <a:t>https://data.world/raghu543/ipl-data-till-2017/workspace/file?filename=Player.csv</a:t>
            </a:r>
            <a:endParaRPr lang="en-US" sz="1800" u="sng" dirty="0">
              <a:solidFill>
                <a:srgbClr val="337AB7"/>
              </a:solidFill>
              <a:effectLst/>
              <a:latin typeface="Times New Roman" panose="02020603050405020304" pitchFamily="18" charset="0"/>
              <a:ea typeface="Times New Roman" panose="02020603050405020304" pitchFamily="18" charset="0"/>
              <a:cs typeface="Arial" panose="020B0604020202020204" pitchFamily="34" charset="0"/>
            </a:endParaRPr>
          </a:p>
          <a:p>
            <a:endParaRPr lang="en-US" sz="1800" u="sng" dirty="0">
              <a:solidFill>
                <a:srgbClr val="337AB7"/>
              </a:solidFill>
              <a:effectLst/>
              <a:latin typeface="Times New Roman" panose="02020603050405020304" pitchFamily="18" charset="0"/>
              <a:ea typeface="Times New Roman" panose="02020603050405020304" pitchFamily="18" charset="0"/>
              <a:cs typeface="Arial" panose="020B0604020202020204" pitchFamily="34" charset="0"/>
            </a:endParaRPr>
          </a:p>
          <a:p>
            <a:pPr marL="0" indent="0">
              <a:buNone/>
            </a:pPr>
            <a:r>
              <a:rPr lang="en-US" sz="1800" b="1" dirty="0">
                <a:solidFill>
                  <a:srgbClr val="000000"/>
                </a:solidFill>
                <a:effectLst/>
                <a:latin typeface="Times New Roman" panose="02020603050405020304" pitchFamily="18" charset="0"/>
                <a:ea typeface="Calibri" panose="020F0502020204030204" pitchFamily="34" charset="0"/>
              </a:rPr>
              <a:t>Note</a:t>
            </a:r>
            <a:r>
              <a:rPr lang="en-US" sz="1800" dirty="0">
                <a:solidFill>
                  <a:srgbClr val="000000"/>
                </a:solidFill>
                <a:effectLst/>
                <a:latin typeface="Times New Roman" panose="02020603050405020304" pitchFamily="18" charset="0"/>
                <a:ea typeface="Calibri" panose="020F0502020204030204" pitchFamily="34" charset="0"/>
              </a:rPr>
              <a:t>: I left join ‘Cricket Players Data from ESPN’ and ‘IPL Cricket Players Data’. That means all records from ‘Cricket Players Data from ESPN’, and matched records from the ‘IPL Cricket Players Data’ on ‘Country’, ‘Birthdate’, and ‘</a:t>
            </a:r>
            <a:r>
              <a:rPr lang="en-US" sz="1800" dirty="0" err="1">
                <a:solidFill>
                  <a:srgbClr val="000000"/>
                </a:solidFill>
                <a:effectLst/>
                <a:latin typeface="Times New Roman" panose="02020603050405020304" pitchFamily="18" charset="0"/>
                <a:ea typeface="Calibri" panose="020F0502020204030204" pitchFamily="34" charset="0"/>
              </a:rPr>
              <a:t>Last_Name</a:t>
            </a:r>
            <a:r>
              <a:rPr lang="en-US" sz="1800" dirty="0">
                <a:solidFill>
                  <a:srgbClr val="000000"/>
                </a:solidFill>
                <a:effectLst/>
                <a:latin typeface="Times New Roman" panose="02020603050405020304" pitchFamily="18" charset="0"/>
                <a:ea typeface="Calibri" panose="020F0502020204030204" pitchFamily="34" charset="0"/>
              </a:rPr>
              <a:t>’. In addition, I created new column that contains binary labels ‘Play’ (player played IPL) and ‘Not Play’ (player did not play IPL). </a:t>
            </a:r>
            <a:endParaRPr lang="en-US" dirty="0"/>
          </a:p>
        </p:txBody>
      </p:sp>
    </p:spTree>
    <p:extLst>
      <p:ext uri="{BB962C8B-B14F-4D97-AF65-F5344CB8AC3E}">
        <p14:creationId xmlns:p14="http://schemas.microsoft.com/office/powerpoint/2010/main" val="170734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A457E-037E-4EAA-AF82-3E3B15F87AD3}"/>
              </a:ext>
            </a:extLst>
          </p:cNvPr>
          <p:cNvSpPr>
            <a:spLocks noGrp="1"/>
          </p:cNvSpPr>
          <p:nvPr>
            <p:ph type="title"/>
          </p:nvPr>
        </p:nvSpPr>
        <p:spPr>
          <a:xfrm>
            <a:off x="457200" y="858128"/>
            <a:ext cx="8229600" cy="559509"/>
          </a:xfrm>
        </p:spPr>
        <p:txBody>
          <a:bodyPr/>
          <a:lstStyle/>
          <a:p>
            <a:pPr algn="ctr"/>
            <a:r>
              <a:rPr lang="en-US" sz="3200" b="1" dirty="0">
                <a:effectLst/>
                <a:latin typeface="Times New Roman" panose="02020603050405020304" pitchFamily="18" charset="0"/>
                <a:ea typeface="Calibri" panose="020F0502020204030204" pitchFamily="34" charset="0"/>
                <a:cs typeface="Arial" panose="020B0604020202020204" pitchFamily="34" charset="0"/>
              </a:rPr>
              <a:t>Number of players from country/city/county</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4" name="number_of_players_country_city">
            <a:hlinkClick r:id="" action="ppaction://media"/>
            <a:extLst>
              <a:ext uri="{FF2B5EF4-FFF2-40B4-BE49-F238E27FC236}">
                <a16:creationId xmlns:a16="http://schemas.microsoft.com/office/drawing/2014/main" id="{00D2716C-48BC-413B-8B81-FE8D1D4F314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812925"/>
            <a:ext cx="8229600" cy="3954463"/>
          </a:xfrm>
        </p:spPr>
      </p:pic>
    </p:spTree>
    <p:extLst>
      <p:ext uri="{BB962C8B-B14F-4D97-AF65-F5344CB8AC3E}">
        <p14:creationId xmlns:p14="http://schemas.microsoft.com/office/powerpoint/2010/main" val="342675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3B0F-B831-4F26-8F98-6CE39DD491B4}"/>
              </a:ext>
            </a:extLst>
          </p:cNvPr>
          <p:cNvSpPr>
            <a:spLocks noGrp="1"/>
          </p:cNvSpPr>
          <p:nvPr>
            <p:ph type="title"/>
          </p:nvPr>
        </p:nvSpPr>
        <p:spPr>
          <a:xfrm>
            <a:off x="457200" y="800100"/>
            <a:ext cx="8229600" cy="617538"/>
          </a:xfrm>
        </p:spPr>
        <p:txBody>
          <a:bodyPr/>
          <a:lstStyle/>
          <a:p>
            <a:pPr algn="ctr"/>
            <a:r>
              <a:rPr lang="en-US" sz="2800" b="1" dirty="0">
                <a:effectLst/>
                <a:latin typeface="Times New Roman" panose="02020603050405020304" pitchFamily="18" charset="0"/>
                <a:ea typeface="Calibri" panose="020F0502020204030204" pitchFamily="34" charset="0"/>
                <a:cs typeface="Arial" panose="020B0604020202020204" pitchFamily="34" charset="0"/>
              </a:rPr>
              <a:t>Top 10 batsmen and bowlers in Test, ODI, and T20</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10" name="globe_top_ten_bat_bow_power_point">
            <a:hlinkClick r:id="" action="ppaction://media"/>
            <a:extLst>
              <a:ext uri="{FF2B5EF4-FFF2-40B4-BE49-F238E27FC236}">
                <a16:creationId xmlns:a16="http://schemas.microsoft.com/office/drawing/2014/main" id="{278D139C-DBDF-47DE-A1AA-1F2B482CD9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5050" y="1524000"/>
            <a:ext cx="4533900" cy="4533900"/>
          </a:xfrm>
        </p:spPr>
      </p:pic>
    </p:spTree>
    <p:extLst>
      <p:ext uri="{BB962C8B-B14F-4D97-AF65-F5344CB8AC3E}">
        <p14:creationId xmlns:p14="http://schemas.microsoft.com/office/powerpoint/2010/main" val="164734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2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11270-9725-44F6-B40C-6E98FA5C3191}"/>
              </a:ext>
            </a:extLst>
          </p:cNvPr>
          <p:cNvSpPr>
            <a:spLocks noGrp="1"/>
          </p:cNvSpPr>
          <p:nvPr>
            <p:ph type="body" idx="1"/>
          </p:nvPr>
        </p:nvSpPr>
        <p:spPr>
          <a:xfrm>
            <a:off x="457200" y="564438"/>
            <a:ext cx="4040188" cy="1419102"/>
          </a:xfrm>
        </p:spPr>
        <p:txBody>
          <a:bodyPr/>
          <a:lstStyle/>
          <a:p>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Age of players for various Batting style:</a:t>
            </a:r>
            <a:endParaRPr lang="en-US" sz="1800" dirty="0">
              <a:effectLst/>
              <a:latin typeface="Times New Roman" panose="02020603050405020304" pitchFamily="18" charset="0"/>
              <a:ea typeface="Times New Roman" panose="02020603050405020304" pitchFamily="18" charset="0"/>
            </a:endParaRPr>
          </a:p>
          <a:p>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14" name="Content Placeholder 13">
            <a:extLst>
              <a:ext uri="{FF2B5EF4-FFF2-40B4-BE49-F238E27FC236}">
                <a16:creationId xmlns:a16="http://schemas.microsoft.com/office/drawing/2014/main" id="{07118B97-E778-45FA-996F-B384B9BDEB62}"/>
              </a:ext>
            </a:extLst>
          </p:cNvPr>
          <p:cNvPicPr>
            <a:picLocks noGrp="1" noChangeAspect="1"/>
          </p:cNvPicPr>
          <p:nvPr>
            <p:ph sz="quarter" idx="4"/>
          </p:nvPr>
        </p:nvPicPr>
        <p:blipFill>
          <a:blip r:embed="rId2" cstate="email">
            <a:extLst>
              <a:ext uri="{28A0092B-C50C-407E-A947-70E740481C1C}">
                <a14:useLocalDpi xmlns:a14="http://schemas.microsoft.com/office/drawing/2010/main" val="0"/>
              </a:ext>
            </a:extLst>
          </a:blip>
          <a:stretch>
            <a:fillRect/>
          </a:stretch>
        </p:blipFill>
        <p:spPr>
          <a:xfrm>
            <a:off x="4645025" y="1688235"/>
            <a:ext cx="4041775" cy="2476777"/>
          </a:xfrm>
        </p:spPr>
      </p:pic>
      <p:pic>
        <p:nvPicPr>
          <p:cNvPr id="12" name="Content Placeholder 11">
            <a:extLst>
              <a:ext uri="{FF2B5EF4-FFF2-40B4-BE49-F238E27FC236}">
                <a16:creationId xmlns:a16="http://schemas.microsoft.com/office/drawing/2014/main" id="{94554317-0E22-49E4-80A7-AC615DA39C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81354" y="1560237"/>
            <a:ext cx="4216034" cy="3858196"/>
          </a:xfrm>
        </p:spPr>
      </p:pic>
      <p:sp>
        <p:nvSpPr>
          <p:cNvPr id="17" name="Text Placeholder 2">
            <a:extLst>
              <a:ext uri="{FF2B5EF4-FFF2-40B4-BE49-F238E27FC236}">
                <a16:creationId xmlns:a16="http://schemas.microsoft.com/office/drawing/2014/main" id="{AC87E836-C9E8-441A-A723-6CF662192574}"/>
              </a:ext>
            </a:extLst>
          </p:cNvPr>
          <p:cNvSpPr txBox="1">
            <a:spLocks/>
          </p:cNvSpPr>
          <p:nvPr/>
        </p:nvSpPr>
        <p:spPr bwMode="auto">
          <a:xfrm>
            <a:off x="4675167" y="562090"/>
            <a:ext cx="4040188" cy="14191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None/>
              <a:defRPr sz="2400" b="1">
                <a:solidFill>
                  <a:schemeClr val="tx2"/>
                </a:solidFill>
                <a:latin typeface="+mn-lt"/>
                <a:ea typeface="ヒラギノ角ゴ Pro W3" charset="0"/>
                <a:cs typeface="Geneva" charset="0"/>
              </a:defRPr>
            </a:lvl1pPr>
            <a:lvl2pPr marL="457200" indent="0" algn="l" rtl="0" eaLnBrk="1" fontAlgn="base" hangingPunct="1">
              <a:spcBef>
                <a:spcPct val="20000"/>
              </a:spcBef>
              <a:spcAft>
                <a:spcPct val="0"/>
              </a:spcAft>
              <a:buNone/>
              <a:defRPr sz="2000" b="1">
                <a:solidFill>
                  <a:schemeClr val="tx2"/>
                </a:solidFill>
                <a:latin typeface="+mn-lt"/>
                <a:ea typeface="Geneva" charset="0"/>
                <a:cs typeface="Geneva" charset="0"/>
              </a:defRPr>
            </a:lvl2pPr>
            <a:lvl3pPr marL="914400" indent="0" algn="l" rtl="0" eaLnBrk="1" fontAlgn="base" hangingPunct="1">
              <a:spcBef>
                <a:spcPct val="20000"/>
              </a:spcBef>
              <a:spcAft>
                <a:spcPct val="0"/>
              </a:spcAft>
              <a:buNone/>
              <a:defRPr sz="1800" b="1">
                <a:solidFill>
                  <a:schemeClr val="tx2"/>
                </a:solidFill>
                <a:latin typeface="+mn-lt"/>
                <a:ea typeface="Geneva" charset="0"/>
                <a:cs typeface="Geneva" charset="0"/>
              </a:defRPr>
            </a:lvl3pPr>
            <a:lvl4pPr marL="1371600" indent="0" algn="l" rtl="0" eaLnBrk="1" fontAlgn="base" hangingPunct="1">
              <a:spcBef>
                <a:spcPct val="20000"/>
              </a:spcBef>
              <a:spcAft>
                <a:spcPct val="0"/>
              </a:spcAft>
              <a:buNone/>
              <a:defRPr sz="1600" b="1">
                <a:solidFill>
                  <a:schemeClr val="tx2"/>
                </a:solidFill>
                <a:latin typeface="+mn-lt"/>
                <a:ea typeface="Geneva" charset="0"/>
                <a:cs typeface="Geneva" charset="0"/>
              </a:defRPr>
            </a:lvl4pPr>
            <a:lvl5pPr marL="1828800" indent="0" algn="l" rtl="0" eaLnBrk="1" fontAlgn="base" hangingPunct="1">
              <a:spcBef>
                <a:spcPct val="20000"/>
              </a:spcBef>
              <a:spcAft>
                <a:spcPct val="0"/>
              </a:spcAft>
              <a:buNone/>
              <a:defRPr sz="1600" b="1">
                <a:solidFill>
                  <a:schemeClr val="tx2"/>
                </a:solidFill>
                <a:latin typeface="+mn-lt"/>
                <a:ea typeface="Geneva" charset="0"/>
                <a:cs typeface="Geneva" charset="0"/>
              </a:defRPr>
            </a:lvl5pPr>
            <a:lvl6pPr marL="2286000" indent="0" algn="l" rtl="0" eaLnBrk="1" fontAlgn="base" hangingPunct="1">
              <a:spcBef>
                <a:spcPct val="20000"/>
              </a:spcBef>
              <a:spcAft>
                <a:spcPct val="0"/>
              </a:spcAft>
              <a:buNone/>
              <a:defRPr sz="1600" b="1">
                <a:solidFill>
                  <a:srgbClr val="5F5F5F"/>
                </a:solidFill>
                <a:latin typeface="+mn-lt"/>
              </a:defRPr>
            </a:lvl6pPr>
            <a:lvl7pPr marL="2743200" indent="0" algn="l" rtl="0" eaLnBrk="1" fontAlgn="base" hangingPunct="1">
              <a:spcBef>
                <a:spcPct val="20000"/>
              </a:spcBef>
              <a:spcAft>
                <a:spcPct val="0"/>
              </a:spcAft>
              <a:buNone/>
              <a:defRPr sz="1600" b="1">
                <a:solidFill>
                  <a:srgbClr val="5F5F5F"/>
                </a:solidFill>
                <a:latin typeface="+mn-lt"/>
              </a:defRPr>
            </a:lvl7pPr>
            <a:lvl8pPr marL="3200400" indent="0" algn="l" rtl="0" eaLnBrk="1" fontAlgn="base" hangingPunct="1">
              <a:spcBef>
                <a:spcPct val="20000"/>
              </a:spcBef>
              <a:spcAft>
                <a:spcPct val="0"/>
              </a:spcAft>
              <a:buNone/>
              <a:defRPr sz="1600" b="1">
                <a:solidFill>
                  <a:srgbClr val="5F5F5F"/>
                </a:solidFill>
                <a:latin typeface="+mn-lt"/>
              </a:defRPr>
            </a:lvl8pPr>
            <a:lvl9pPr marL="3657600" indent="0" algn="l" rtl="0" eaLnBrk="1" fontAlgn="base" hangingPunct="1">
              <a:spcBef>
                <a:spcPct val="20000"/>
              </a:spcBef>
              <a:spcAft>
                <a:spcPct val="0"/>
              </a:spcAft>
              <a:buNone/>
              <a:defRPr sz="1600" b="1">
                <a:solidFill>
                  <a:srgbClr val="5F5F5F"/>
                </a:solidFill>
                <a:latin typeface="+mn-lt"/>
              </a:defRPr>
            </a:lvl9pPr>
          </a:lstStyle>
          <a:p>
            <a:endParaRPr lang="en-US"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Age vs Batting Test Strike Rate (Test Run/Ball faced in Test):</a:t>
            </a:r>
            <a:endParaRPr lang="en-US" sz="1800" dirty="0">
              <a:effectLst/>
              <a:latin typeface="Times New Roman" panose="02020603050405020304" pitchFamily="18" charset="0"/>
              <a:ea typeface="Times New Roman" panose="02020603050405020304" pitchFamily="18" charset="0"/>
            </a:endParaRPr>
          </a:p>
          <a:p>
            <a:endParaRPr lang="en-US"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kern="0" dirty="0"/>
          </a:p>
        </p:txBody>
      </p:sp>
    </p:spTree>
    <p:extLst>
      <p:ext uri="{BB962C8B-B14F-4D97-AF65-F5344CB8AC3E}">
        <p14:creationId xmlns:p14="http://schemas.microsoft.com/office/powerpoint/2010/main" val="1392406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DEEE-B9A3-4D85-86C6-18F34F26C65A}"/>
              </a:ext>
            </a:extLst>
          </p:cNvPr>
          <p:cNvSpPr>
            <a:spLocks noGrp="1"/>
          </p:cNvSpPr>
          <p:nvPr>
            <p:ph type="title"/>
          </p:nvPr>
        </p:nvSpPr>
        <p:spPr/>
        <p:txBody>
          <a:bodyPr/>
          <a:lstStyle/>
          <a:p>
            <a:pPr algn="ctr"/>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Bowling style players count in India</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FC28E6E9-4E55-497C-88EB-A13E3E0532EB}"/>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094171" y="1524000"/>
            <a:ext cx="4955658" cy="4533900"/>
          </a:xfrm>
        </p:spPr>
      </p:pic>
    </p:spTree>
    <p:extLst>
      <p:ext uri="{BB962C8B-B14F-4D97-AF65-F5344CB8AC3E}">
        <p14:creationId xmlns:p14="http://schemas.microsoft.com/office/powerpoint/2010/main" val="1981700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12D4-255E-4F71-B88A-D5341839FAA4}"/>
              </a:ext>
            </a:extLst>
          </p:cNvPr>
          <p:cNvSpPr>
            <a:spLocks noGrp="1"/>
          </p:cNvSpPr>
          <p:nvPr>
            <p:ph type="title"/>
          </p:nvPr>
        </p:nvSpPr>
        <p:spPr/>
        <p:txBody>
          <a:bodyPr/>
          <a:lstStyle/>
          <a:p>
            <a:pPr algn="ctr"/>
            <a:r>
              <a:rPr lang="en-US" sz="2800" b="1" dirty="0">
                <a:solidFill>
                  <a:srgbClr val="000000"/>
                </a:solidFill>
                <a:effectLst/>
                <a:latin typeface="Times New Roman" panose="02020603050405020304" pitchFamily="18" charset="0"/>
                <a:ea typeface="Calibri" panose="020F0502020204030204" pitchFamily="34" charset="0"/>
              </a:rPr>
              <a:t>Test Batting Data Correlations</a:t>
            </a:r>
            <a:endParaRPr lang="en-US" sz="2800" dirty="0"/>
          </a:p>
        </p:txBody>
      </p:sp>
      <p:pic>
        <p:nvPicPr>
          <p:cNvPr id="5" name="Content Placeholder 4">
            <a:extLst>
              <a:ext uri="{FF2B5EF4-FFF2-40B4-BE49-F238E27FC236}">
                <a16:creationId xmlns:a16="http://schemas.microsoft.com/office/drawing/2014/main" id="{2C73AC68-8952-4F88-B95D-E2AF4C0A0BD0}"/>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385772" y="1524000"/>
            <a:ext cx="4372455" cy="4533900"/>
          </a:xfrm>
        </p:spPr>
      </p:pic>
    </p:spTree>
    <p:extLst>
      <p:ext uri="{BB962C8B-B14F-4D97-AF65-F5344CB8AC3E}">
        <p14:creationId xmlns:p14="http://schemas.microsoft.com/office/powerpoint/2010/main" val="199595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7F59-0321-42DF-A24B-64E2F8BC82C1}"/>
              </a:ext>
            </a:extLst>
          </p:cNvPr>
          <p:cNvSpPr>
            <a:spLocks noGrp="1"/>
          </p:cNvSpPr>
          <p:nvPr>
            <p:ph type="title"/>
          </p:nvPr>
        </p:nvSpPr>
        <p:spPr>
          <a:xfrm>
            <a:off x="0" y="1014201"/>
            <a:ext cx="9144000" cy="111214"/>
          </a:xfrm>
        </p:spPr>
        <p:txBody>
          <a:bodyPr/>
          <a:lstStyle/>
          <a:p>
            <a:pPr algn="ct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algorithms </a:t>
            </a:r>
            <a:r>
              <a:rPr lang="en-US" sz="1600" b="1" dirty="0">
                <a:solidFill>
                  <a:srgbClr val="000000"/>
                </a:solidFill>
                <a:effectLst/>
                <a:latin typeface="Times New Roman" panose="02020603050405020304" pitchFamily="18" charset="0"/>
                <a:ea typeface="Calibri" panose="020F0502020204030204" pitchFamily="34" charset="0"/>
              </a:rPr>
              <a:t>to classify IPL status to be able to know player will play IPL or not</a:t>
            </a:r>
            <a:br>
              <a:rPr kumimoji="0" lang="en-US" altLang="en-US"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lang="en-US" dirty="0"/>
          </a:p>
        </p:txBody>
      </p:sp>
      <p:graphicFrame>
        <p:nvGraphicFramePr>
          <p:cNvPr id="4" name="Content Placeholder 3">
            <a:extLst>
              <a:ext uri="{FF2B5EF4-FFF2-40B4-BE49-F238E27FC236}">
                <a16:creationId xmlns:a16="http://schemas.microsoft.com/office/drawing/2014/main" id="{679C81A0-2D49-40BF-B0F8-88F1DB68988D}"/>
              </a:ext>
            </a:extLst>
          </p:cNvPr>
          <p:cNvGraphicFramePr>
            <a:graphicFrameLocks noGrp="1"/>
          </p:cNvGraphicFramePr>
          <p:nvPr>
            <p:ph idx="1"/>
            <p:extLst>
              <p:ext uri="{D42A27DB-BD31-4B8C-83A1-F6EECF244321}">
                <p14:modId xmlns:p14="http://schemas.microsoft.com/office/powerpoint/2010/main" val="91029830"/>
              </p:ext>
            </p:extLst>
          </p:nvPr>
        </p:nvGraphicFramePr>
        <p:xfrm>
          <a:off x="618978" y="1551644"/>
          <a:ext cx="8067822" cy="4947632"/>
        </p:xfrm>
        <a:graphic>
          <a:graphicData uri="http://schemas.openxmlformats.org/drawingml/2006/table">
            <a:tbl>
              <a:tblPr firstRow="1" firstCol="1" bandRow="1">
                <a:tableStyleId>{5C22544A-7EE6-4342-B048-85BDC9FD1C3A}</a:tableStyleId>
              </a:tblPr>
              <a:tblGrid>
                <a:gridCol w="2961076">
                  <a:extLst>
                    <a:ext uri="{9D8B030D-6E8A-4147-A177-3AD203B41FA5}">
                      <a16:colId xmlns:a16="http://schemas.microsoft.com/office/drawing/2014/main" val="4193972492"/>
                    </a:ext>
                  </a:extLst>
                </a:gridCol>
                <a:gridCol w="1498699">
                  <a:extLst>
                    <a:ext uri="{9D8B030D-6E8A-4147-A177-3AD203B41FA5}">
                      <a16:colId xmlns:a16="http://schemas.microsoft.com/office/drawing/2014/main" val="1804881819"/>
                    </a:ext>
                  </a:extLst>
                </a:gridCol>
                <a:gridCol w="1900217">
                  <a:extLst>
                    <a:ext uri="{9D8B030D-6E8A-4147-A177-3AD203B41FA5}">
                      <a16:colId xmlns:a16="http://schemas.microsoft.com/office/drawing/2014/main" val="891025662"/>
                    </a:ext>
                  </a:extLst>
                </a:gridCol>
                <a:gridCol w="1707830">
                  <a:extLst>
                    <a:ext uri="{9D8B030D-6E8A-4147-A177-3AD203B41FA5}">
                      <a16:colId xmlns:a16="http://schemas.microsoft.com/office/drawing/2014/main" val="2772359908"/>
                    </a:ext>
                  </a:extLst>
                </a:gridCol>
              </a:tblGrid>
              <a:tr h="484136">
                <a:tc>
                  <a:txBody>
                    <a:bodyPr/>
                    <a:lstStyle/>
                    <a:p>
                      <a:pPr marL="0" marR="0" algn="ctr">
                        <a:lnSpc>
                          <a:spcPct val="107000"/>
                        </a:lnSpc>
                        <a:spcBef>
                          <a:spcPts val="0"/>
                        </a:spcBef>
                        <a:spcAft>
                          <a:spcPts val="0"/>
                        </a:spcAft>
                      </a:pPr>
                      <a:r>
                        <a:rPr lang="en-US" sz="1200" dirty="0">
                          <a:solidFill>
                            <a:schemeClr val="bg1"/>
                          </a:solidFill>
                          <a:effectLst/>
                        </a:rPr>
                        <a:t>Model</a:t>
                      </a:r>
                      <a:endParaRPr lang="en-US" sz="1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07000"/>
                        </a:lnSpc>
                        <a:spcBef>
                          <a:spcPts val="0"/>
                        </a:spcBef>
                        <a:spcAft>
                          <a:spcPts val="0"/>
                        </a:spcAft>
                      </a:pPr>
                      <a:r>
                        <a:rPr lang="en-US" sz="1200" dirty="0">
                          <a:effectLst/>
                        </a:rPr>
                        <a:t>Average Accuracy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07000"/>
                        </a:lnSpc>
                        <a:spcBef>
                          <a:spcPts val="0"/>
                        </a:spcBef>
                        <a:spcAft>
                          <a:spcPts val="0"/>
                        </a:spcAft>
                      </a:pPr>
                      <a:r>
                        <a:rPr lang="en-US" sz="1200" dirty="0">
                          <a:effectLst/>
                        </a:rPr>
                        <a:t>Average Area under Roc Curve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07000"/>
                        </a:lnSpc>
                        <a:spcBef>
                          <a:spcPts val="0"/>
                        </a:spcBef>
                        <a:spcAft>
                          <a:spcPts val="0"/>
                        </a:spcAft>
                      </a:pPr>
                      <a:r>
                        <a:rPr lang="en-US" sz="1200" dirty="0">
                          <a:effectLst/>
                        </a:rPr>
                        <a:t>Note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870226150"/>
                  </a:ext>
                </a:extLst>
              </a:tr>
              <a:tr h="253791">
                <a:tc>
                  <a:txBody>
                    <a:bodyPr/>
                    <a:lstStyle/>
                    <a:p>
                      <a:pPr marL="0" marR="0">
                        <a:lnSpc>
                          <a:spcPct val="107000"/>
                        </a:lnSpc>
                        <a:spcBef>
                          <a:spcPts val="0"/>
                        </a:spcBef>
                        <a:spcAft>
                          <a:spcPts val="0"/>
                        </a:spcAft>
                      </a:pPr>
                      <a:r>
                        <a:rPr lang="en-US" sz="1200" dirty="0" err="1">
                          <a:solidFill>
                            <a:schemeClr val="tx1"/>
                          </a:solidFill>
                          <a:effectLst/>
                        </a:rPr>
                        <a:t>LogisticRegression</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0.966788161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0.990200503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210396"/>
                  </a:ext>
                </a:extLst>
              </a:tr>
              <a:tr h="732448">
                <a:tc>
                  <a:txBody>
                    <a:bodyPr/>
                    <a:lstStyle/>
                    <a:p>
                      <a:pPr marL="0" marR="0">
                        <a:lnSpc>
                          <a:spcPct val="107000"/>
                        </a:lnSpc>
                        <a:spcBef>
                          <a:spcPts val="0"/>
                        </a:spcBef>
                        <a:spcAft>
                          <a:spcPts val="0"/>
                        </a:spcAft>
                      </a:pPr>
                      <a:r>
                        <a:rPr lang="en-US" sz="1200" dirty="0">
                          <a:solidFill>
                            <a:schemeClr val="tx1"/>
                          </a:solidFill>
                          <a:effectLst/>
                        </a:rPr>
                        <a:t>Support Vector Classification</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rPr>
                        <a:t>Took too much time to fit training data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7836841"/>
                  </a:ext>
                </a:extLst>
              </a:tr>
              <a:tr h="253791">
                <a:tc>
                  <a:txBody>
                    <a:bodyPr/>
                    <a:lstStyle/>
                    <a:p>
                      <a:pPr marL="0" marR="0">
                        <a:lnSpc>
                          <a:spcPct val="107000"/>
                        </a:lnSpc>
                        <a:spcBef>
                          <a:spcPts val="0"/>
                        </a:spcBef>
                        <a:spcAft>
                          <a:spcPts val="0"/>
                        </a:spcAft>
                      </a:pPr>
                      <a:r>
                        <a:rPr lang="en-US" sz="1200" dirty="0">
                          <a:solidFill>
                            <a:schemeClr val="tx1"/>
                          </a:solidFill>
                          <a:effectLst/>
                        </a:rPr>
                        <a:t>K-nearest neighbors</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0.981100088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0.994323267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142873"/>
                  </a:ext>
                </a:extLst>
              </a:tr>
              <a:tr h="253791">
                <a:tc>
                  <a:txBody>
                    <a:bodyPr/>
                    <a:lstStyle/>
                    <a:p>
                      <a:pPr marL="0" marR="0">
                        <a:lnSpc>
                          <a:spcPct val="107000"/>
                        </a:lnSpc>
                        <a:spcBef>
                          <a:spcPts val="0"/>
                        </a:spcBef>
                        <a:spcAft>
                          <a:spcPts val="0"/>
                        </a:spcAft>
                      </a:pPr>
                      <a:r>
                        <a:rPr lang="en-US" sz="1200" dirty="0">
                          <a:solidFill>
                            <a:schemeClr val="tx1"/>
                          </a:solidFill>
                          <a:effectLst/>
                        </a:rPr>
                        <a:t>Decision Tree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0.989266064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0.994361751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184809"/>
                  </a:ext>
                </a:extLst>
              </a:tr>
              <a:tr h="253791">
                <a:tc>
                  <a:txBody>
                    <a:bodyPr/>
                    <a:lstStyle/>
                    <a:p>
                      <a:pPr marL="0" marR="0">
                        <a:lnSpc>
                          <a:spcPct val="107000"/>
                        </a:lnSpc>
                        <a:spcBef>
                          <a:spcPts val="0"/>
                        </a:spcBef>
                        <a:spcAft>
                          <a:spcPts val="0"/>
                        </a:spcAft>
                      </a:pPr>
                      <a:r>
                        <a:rPr lang="en-US" sz="1200" dirty="0">
                          <a:solidFill>
                            <a:schemeClr val="tx1"/>
                          </a:solidFill>
                          <a:effectLst/>
                        </a:rPr>
                        <a:t>Random Forest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0.99040264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0.999867555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1762080"/>
                  </a:ext>
                </a:extLst>
              </a:tr>
              <a:tr h="484136">
                <a:tc>
                  <a:txBody>
                    <a:bodyPr/>
                    <a:lstStyle/>
                    <a:p>
                      <a:pPr marL="0" marR="0">
                        <a:lnSpc>
                          <a:spcPct val="107000"/>
                        </a:lnSpc>
                        <a:spcBef>
                          <a:spcPts val="0"/>
                        </a:spcBef>
                        <a:spcAft>
                          <a:spcPts val="0"/>
                        </a:spcAft>
                      </a:pPr>
                      <a:r>
                        <a:rPr lang="en-US" sz="1200" dirty="0">
                          <a:solidFill>
                            <a:schemeClr val="tx1"/>
                          </a:solidFill>
                          <a:effectLst/>
                        </a:rPr>
                        <a:t>Stochastic Gradient Descent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0.899986776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0.964317684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298494"/>
                  </a:ext>
                </a:extLst>
              </a:tr>
              <a:tr h="732448">
                <a:tc>
                  <a:txBody>
                    <a:bodyPr/>
                    <a:lstStyle/>
                    <a:p>
                      <a:pPr marL="0" marR="0">
                        <a:lnSpc>
                          <a:spcPct val="107000"/>
                        </a:lnSpc>
                        <a:spcBef>
                          <a:spcPts val="0"/>
                        </a:spcBef>
                        <a:spcAft>
                          <a:spcPts val="0"/>
                        </a:spcAft>
                      </a:pPr>
                      <a:r>
                        <a:rPr lang="en-US" sz="1200" dirty="0">
                          <a:solidFill>
                            <a:schemeClr val="tx1"/>
                          </a:solidFill>
                          <a:effectLst/>
                        </a:rPr>
                        <a:t>Gaussian Processes classification</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rPr>
                        <a:t>Took too much time to fit training data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3197766"/>
                  </a:ext>
                </a:extLst>
              </a:tr>
              <a:tr h="253791">
                <a:tc>
                  <a:txBody>
                    <a:bodyPr/>
                    <a:lstStyle/>
                    <a:p>
                      <a:pPr marL="0" marR="0">
                        <a:lnSpc>
                          <a:spcPct val="107000"/>
                        </a:lnSpc>
                        <a:spcBef>
                          <a:spcPts val="0"/>
                        </a:spcBef>
                        <a:spcAft>
                          <a:spcPts val="0"/>
                        </a:spcAft>
                      </a:pPr>
                      <a:r>
                        <a:rPr lang="en-US" sz="1200" dirty="0">
                          <a:solidFill>
                            <a:schemeClr val="tx1"/>
                          </a:solidFill>
                          <a:effectLst/>
                        </a:rPr>
                        <a:t>Naive Bayes</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0.821736747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0.937844178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160439"/>
                  </a:ext>
                </a:extLst>
              </a:tr>
              <a:tr h="253791">
                <a:tc>
                  <a:txBody>
                    <a:bodyPr/>
                    <a:lstStyle/>
                    <a:p>
                      <a:pPr marL="0" marR="0">
                        <a:lnSpc>
                          <a:spcPct val="107000"/>
                        </a:lnSpc>
                        <a:spcBef>
                          <a:spcPts val="0"/>
                        </a:spcBef>
                        <a:spcAft>
                          <a:spcPts val="0"/>
                        </a:spcAft>
                      </a:pPr>
                      <a:r>
                        <a:rPr lang="en-US" sz="1200" dirty="0" err="1">
                          <a:solidFill>
                            <a:schemeClr val="tx1"/>
                          </a:solidFill>
                          <a:effectLst/>
                        </a:rPr>
                        <a:t>Adaboost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0.9989056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396583"/>
                  </a:ext>
                </a:extLst>
              </a:tr>
              <a:tr h="253791">
                <a:tc>
                  <a:txBody>
                    <a:bodyPr/>
                    <a:lstStyle/>
                    <a:p>
                      <a:pPr marL="0" marR="0">
                        <a:lnSpc>
                          <a:spcPct val="107000"/>
                        </a:lnSpc>
                        <a:spcBef>
                          <a:spcPts val="0"/>
                        </a:spcBef>
                        <a:spcAft>
                          <a:spcPts val="0"/>
                        </a:spcAft>
                      </a:pPr>
                      <a:r>
                        <a:rPr lang="en-US" sz="1200" dirty="0">
                          <a:solidFill>
                            <a:schemeClr val="tx1"/>
                          </a:solidFill>
                          <a:effectLst/>
                        </a:rPr>
                        <a:t>Gradient Boosting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0.979584458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0.995913181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1604881"/>
                  </a:ext>
                </a:extLst>
              </a:tr>
              <a:tr h="484136">
                <a:tc>
                  <a:txBody>
                    <a:bodyPr/>
                    <a:lstStyle/>
                    <a:p>
                      <a:pPr marL="0" marR="0">
                        <a:lnSpc>
                          <a:spcPct val="107000"/>
                        </a:lnSpc>
                        <a:spcBef>
                          <a:spcPts val="0"/>
                        </a:spcBef>
                        <a:spcAft>
                          <a:spcPts val="0"/>
                        </a:spcAft>
                      </a:pPr>
                      <a:r>
                        <a:rPr lang="en-US" sz="1200" dirty="0">
                          <a:solidFill>
                            <a:schemeClr val="tx1"/>
                          </a:solidFill>
                          <a:effectLst/>
                        </a:rPr>
                        <a:t>Histogram-Based Gradient Boosting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0.99360147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0.999849177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357795"/>
                  </a:ext>
                </a:extLst>
              </a:tr>
              <a:tr h="253791">
                <a:tc>
                  <a:txBody>
                    <a:bodyPr/>
                    <a:lstStyle/>
                    <a:p>
                      <a:pPr marL="0" marR="0">
                        <a:lnSpc>
                          <a:spcPct val="107000"/>
                        </a:lnSpc>
                        <a:spcBef>
                          <a:spcPts val="0"/>
                        </a:spcBef>
                        <a:spcAft>
                          <a:spcPts val="0"/>
                        </a:spcAft>
                      </a:pPr>
                      <a:r>
                        <a:rPr lang="en-US" sz="1200" dirty="0">
                          <a:solidFill>
                            <a:schemeClr val="tx1"/>
                          </a:solidFill>
                          <a:effectLst/>
                        </a:rPr>
                        <a:t>Neural network models</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0.939638222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0.977137591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966216"/>
                  </a:ext>
                </a:extLst>
              </a:tr>
            </a:tbl>
          </a:graphicData>
        </a:graphic>
      </p:graphicFrame>
      <p:sp>
        <p:nvSpPr>
          <p:cNvPr id="5" name="Rectangle 1">
            <a:extLst>
              <a:ext uri="{FF2B5EF4-FFF2-40B4-BE49-F238E27FC236}">
                <a16:creationId xmlns:a16="http://schemas.microsoft.com/office/drawing/2014/main" id="{7E535350-2756-4EF1-AB52-382C6FC08966}"/>
              </a:ext>
            </a:extLst>
          </p:cNvPr>
          <p:cNvSpPr>
            <a:spLocks noChangeArrowheads="1"/>
          </p:cNvSpPr>
          <p:nvPr/>
        </p:nvSpPr>
        <p:spPr bwMode="auto">
          <a:xfrm>
            <a:off x="618978" y="1190526"/>
            <a:ext cx="80678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Note:</a:t>
            </a:r>
            <a:r>
              <a:rPr kumimoji="0" lang="en-US" altLang="en-US"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All the accuracy and area under roc curve are acquire by 10-fold cross validation on training dataset.  </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7684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72DF-1B72-4EB9-A739-765FC583F1E9}"/>
              </a:ext>
            </a:extLst>
          </p:cNvPr>
          <p:cNvSpPr>
            <a:spLocks noGrp="1"/>
          </p:cNvSpPr>
          <p:nvPr>
            <p:ph type="title"/>
          </p:nvPr>
        </p:nvSpPr>
        <p:spPr>
          <a:xfrm>
            <a:off x="457200" y="520504"/>
            <a:ext cx="8229600" cy="914595"/>
          </a:xfrm>
        </p:spPr>
        <p:txBody>
          <a:bodyPr/>
          <a:lstStyle/>
          <a:p>
            <a:pPr algn="ct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Voting Classifier model on Test Data</a:t>
            </a:r>
            <a:endParaRPr lang="en-US" sz="2800" dirty="0"/>
          </a:p>
        </p:txBody>
      </p:sp>
      <p:pic>
        <p:nvPicPr>
          <p:cNvPr id="6" name="Content Placeholder 5">
            <a:extLst>
              <a:ext uri="{FF2B5EF4-FFF2-40B4-BE49-F238E27FC236}">
                <a16:creationId xmlns:a16="http://schemas.microsoft.com/office/drawing/2014/main" id="{CCC0CA68-0831-4292-9850-AC8E777F9F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885071"/>
            <a:ext cx="5400138" cy="3840480"/>
          </a:xfrm>
        </p:spPr>
      </p:pic>
      <p:sp>
        <p:nvSpPr>
          <p:cNvPr id="4" name="Text Placeholder 3">
            <a:extLst>
              <a:ext uri="{FF2B5EF4-FFF2-40B4-BE49-F238E27FC236}">
                <a16:creationId xmlns:a16="http://schemas.microsoft.com/office/drawing/2014/main" id="{2361DA1C-95B2-45FF-A8A5-9C1F6A982FFB}"/>
              </a:ext>
            </a:extLst>
          </p:cNvPr>
          <p:cNvSpPr>
            <a:spLocks noGrp="1"/>
          </p:cNvSpPr>
          <p:nvPr>
            <p:ph type="body" sz="half" idx="2"/>
          </p:nvPr>
        </p:nvSpPr>
        <p:spPr>
          <a:xfrm>
            <a:off x="457200" y="1603717"/>
            <a:ext cx="3008313" cy="4522446"/>
          </a:xfrm>
        </p:spPr>
        <p:txBody>
          <a:bodyPr/>
          <a:lstStyle/>
          <a:p>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 used voting classifier to use majority vote to predict the IPL status because Random Forest,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Adaboost</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Histogram-Based Gradient Boosting model have better accuracy and area under ROC curve.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5082072"/>
      </p:ext>
    </p:extLst>
  </p:cSld>
  <p:clrMapOvr>
    <a:masterClrMapping/>
  </p:clrMapOvr>
</p:sld>
</file>

<file path=ppt/theme/theme1.xml><?xml version="1.0" encoding="utf-8"?>
<a:theme xmlns:a="http://schemas.openxmlformats.org/drawingml/2006/main" name="RU_template_FASN_4x3 standard">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RU_template_FASN_4x3 standard.potx</Template>
  <TotalTime>660</TotalTime>
  <Words>794</Words>
  <Application>Microsoft Office PowerPoint</Application>
  <PresentationFormat>On-screen Show (4:3)</PresentationFormat>
  <Paragraphs>95</Paragraphs>
  <Slides>10</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RU_template_FASN_4x3 standard</vt:lpstr>
      <vt:lpstr>Cricket Players (Cricketers) Data Analysis  CS 439 - Introduction to Data Science Course Project Professor: Gerard de Melo </vt:lpstr>
      <vt:lpstr>DATA SETS</vt:lpstr>
      <vt:lpstr>Number of players from country/city/county </vt:lpstr>
      <vt:lpstr>Top 10 batsmen and bowlers in Test, ODI, and T20 </vt:lpstr>
      <vt:lpstr>PowerPoint Presentation</vt:lpstr>
      <vt:lpstr>Bowling style players count in India </vt:lpstr>
      <vt:lpstr>Test Batting Data Correlations</vt:lpstr>
      <vt:lpstr>Machine learning algorithms to classify IPL status to be able to know player will play IPL or not </vt:lpstr>
      <vt:lpstr>Voting Classifier model on Test Data</vt:lpstr>
      <vt:lpstr>Acknowledgments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eburris</dc:creator>
  <cp:lastModifiedBy>Smit Patel</cp:lastModifiedBy>
  <cp:revision>47</cp:revision>
  <cp:lastPrinted>2020-05-10T18:06:23Z</cp:lastPrinted>
  <dcterms:created xsi:type="dcterms:W3CDTF">2012-05-15T15:26:04Z</dcterms:created>
  <dcterms:modified xsi:type="dcterms:W3CDTF">2020-05-10T18:06:27Z</dcterms:modified>
</cp:coreProperties>
</file>